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17" r:id="rId4"/>
    <p:sldId id="315" r:id="rId5"/>
    <p:sldId id="318" r:id="rId6"/>
    <p:sldId id="328" r:id="rId7"/>
    <p:sldId id="316" r:id="rId8"/>
    <p:sldId id="319" r:id="rId9"/>
    <p:sldId id="329" r:id="rId10"/>
    <p:sldId id="320" r:id="rId11"/>
    <p:sldId id="330" r:id="rId12"/>
    <p:sldId id="331" r:id="rId13"/>
    <p:sldId id="321" r:id="rId14"/>
    <p:sldId id="322" r:id="rId15"/>
    <p:sldId id="332" r:id="rId16"/>
    <p:sldId id="333" r:id="rId17"/>
    <p:sldId id="323" r:id="rId18"/>
    <p:sldId id="324" r:id="rId19"/>
    <p:sldId id="334" r:id="rId20"/>
    <p:sldId id="325" r:id="rId21"/>
    <p:sldId id="335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75" r:id="rId31"/>
    <p:sldId id="337" r:id="rId32"/>
    <p:sldId id="276" r:id="rId33"/>
    <p:sldId id="338" r:id="rId34"/>
    <p:sldId id="277" r:id="rId35"/>
    <p:sldId id="339" r:id="rId36"/>
    <p:sldId id="278" r:id="rId37"/>
    <p:sldId id="340" r:id="rId38"/>
    <p:sldId id="336" r:id="rId3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 Martinko" initials="SM" lastIdx="5" clrIdx="0">
    <p:extLst>
      <p:ext uri="{19B8F6BF-5375-455C-9EA6-DF929625EA0E}">
        <p15:presenceInfo xmlns:p15="http://schemas.microsoft.com/office/powerpoint/2012/main" userId="3904d20f50a648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2431F4-431A-4DF6-BE5E-D6CFE2435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75202EE-019A-4DF7-BDDB-A0F4B22EA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DC199E-B68E-4CDB-8AE9-A9DA33BC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67CF71-6268-417C-8995-3E86C343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62B0644-35CE-48D0-93B9-CEFE843E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795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A18FED-B124-4D95-901D-1FB02FB37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565F2A7-C482-4644-8349-237CFA64F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5C42FD-0C46-4FCA-9982-8CA49B84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3DE694F-245D-4345-A317-F523232F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AC0436-035E-4299-AA40-8CC4A7DC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216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2252DC8-DC61-4A91-A9F5-B53AC8FDB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CE5DB4F-0B20-4A36-89A7-C55CE7520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1E090F0-3105-4CC4-BEC3-DC4DB31C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82D9CD-0499-4347-8210-7DFCAEE8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557297-8064-427A-90EF-B4BDC921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30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B5ADD6-364D-4148-BDEA-A0997582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5CFFCA-8554-465E-BE59-FFE8B1EBC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DEFFEE-EEA1-48D2-B0EF-B6D64413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C3DC65C-AB70-444F-8A91-58C91C606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99DB8C-5CB8-4A7C-85A2-365ADEA8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487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114873-1C90-4F14-866F-040D8572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7D4D33-DF6F-41EC-A7C7-CBA73A29E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E80DD10-BF1C-403C-A40E-2CC5DBB1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FDDF8B-55CA-4BA1-8965-0661DF31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0B8635-7154-4C78-A105-53A0C852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206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2E0AEF-F66A-473E-96A4-CE3F2B8C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DCAE23-76C2-45AC-AFD1-7DD4EA1B4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241753F-65F4-431E-8FBF-8A11EFFDC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38DF749-1C95-498A-ADB9-0D2873F4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5040C30-029A-45DB-A8E0-256F4FBD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CCBE1B9-5B62-4FE3-B373-8AF0E7B3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211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AA3B42-2114-41FD-A84D-0FA8C3957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770A888-2133-4741-909C-B91567031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B6ABB39-6297-4B6B-9694-98D45358B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C786512-133D-4824-A3CD-D64991584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9C3334E-A7BD-4D2C-B8B2-2A365B502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F05F9FA-CF4C-49F0-ABB5-89D8594B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FF30FD7-6B60-4371-9A0B-E0F8AA46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544C0A7-422A-4050-B3F8-A3B417CE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41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F50A33-8DB9-4211-8C6F-5801AB52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BD54229-2504-485F-8E6E-F774B30C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6509029-7871-4D27-99F3-271948FF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B947B8C-4D09-48A5-83F6-0C8C9DD1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66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90040CE-FFC5-4F41-8337-6866232D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E960720-F221-4002-A9D5-F8AAB741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882D930-A69C-40E0-A744-12619A14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93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15E011-748C-4418-A218-D7DEAEEF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F371A0-2F21-45E7-A8F0-F59880230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EAE8BAD-0C29-4C22-93F4-5EFF9DC57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55C2834-CDA3-4885-B63D-B8901BAD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C160635-F943-4CEE-A0FA-0E9F3AF75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2491893-4F65-4677-A89E-0C098A9C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71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A04461-C171-4310-8C43-18554A45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1351682-A09D-459F-A61A-AC8871262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E6AE221-7310-4481-8216-E52D926AF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B52B33F-CD54-4C34-B3C5-235FA9CD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CD6894A-6130-4077-92A6-CD8F44C3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98B457F-63DC-46FD-B9D4-4B18EEFE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668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B7C85BF-E619-476A-9789-3F8F8EF47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B721212-EB50-4BB2-8505-5FFAC2954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718C8B-AAE3-447C-828C-FE40B15DB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82730-61E5-4CF1-939F-D6790E4A4EAB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D5C5CA-BE94-4DA6-ADB6-6BBD1876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FF803C-B0EA-4ED0-999F-1A28697EF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90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0FDD04-4A41-431D-8305-3B7FD3A49A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Ponavljanje gradiva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1FDC1FB-4F65-4D94-A7C8-CE26E50D09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014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990111-7491-4786-9A44-BF1BB555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3D74398-47A0-4FCD-BF3D-C2DFE0D62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5.</a:t>
            </a:r>
            <a:r>
              <a:rPr lang="hr-HR" dirty="0"/>
              <a:t> Stanemo li nogom na lopticu za tenis, promijenit ćemo njen oblik. Na nogu će nam djelovati:</a:t>
            </a:r>
          </a:p>
          <a:p>
            <a:pPr marL="0" indent="0">
              <a:buNone/>
            </a:pPr>
            <a:r>
              <a:rPr lang="hr-HR" dirty="0"/>
              <a:t>(a) sila teža                </a:t>
            </a:r>
          </a:p>
          <a:p>
            <a:pPr marL="0" indent="0">
              <a:buNone/>
            </a:pPr>
            <a:r>
              <a:rPr lang="hr-HR" dirty="0"/>
              <a:t>(b) magnetska sila           </a:t>
            </a:r>
          </a:p>
          <a:p>
            <a:pPr marL="0" indent="0">
              <a:buNone/>
            </a:pPr>
            <a:r>
              <a:rPr lang="hr-HR" dirty="0"/>
              <a:t>(c) elastična sila          </a:t>
            </a:r>
          </a:p>
          <a:p>
            <a:pPr marL="0" indent="0">
              <a:buNone/>
            </a:pPr>
            <a:r>
              <a:rPr lang="hr-HR" dirty="0"/>
              <a:t>(d) potisna sila           </a:t>
            </a:r>
          </a:p>
          <a:p>
            <a:pPr marL="0" indent="0">
              <a:buNone/>
            </a:pPr>
            <a:r>
              <a:rPr lang="hr-HR" dirty="0"/>
              <a:t>(e) sila trenja</a:t>
            </a:r>
          </a:p>
          <a:p>
            <a:endParaRPr lang="hr-HR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95729252-D2C9-4122-ACF3-D978D0E539D2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8704" t="30100" r="40211" b="37448"/>
          <a:stretch/>
        </p:blipFill>
        <p:spPr bwMode="auto">
          <a:xfrm>
            <a:off x="6172200" y="2479882"/>
            <a:ext cx="5181600" cy="3042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187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990111-7491-4786-9A44-BF1BB555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3D74398-47A0-4FCD-BF3D-C2DFE0D62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5.</a:t>
            </a:r>
            <a:r>
              <a:rPr lang="hr-HR" dirty="0"/>
              <a:t> Stanemo li nogom na lopticu za tenis, promijenit ćemo njen oblik. Na nogu će nam djelovati:</a:t>
            </a:r>
          </a:p>
          <a:p>
            <a:pPr marL="0" indent="0">
              <a:buNone/>
            </a:pPr>
            <a:r>
              <a:rPr lang="hr-HR" dirty="0"/>
              <a:t>(a) sila teža                </a:t>
            </a:r>
          </a:p>
          <a:p>
            <a:pPr marL="0" indent="0">
              <a:buNone/>
            </a:pPr>
            <a:r>
              <a:rPr lang="hr-HR" dirty="0"/>
              <a:t>(b) magnetska sila           </a:t>
            </a:r>
          </a:p>
          <a:p>
            <a:pPr marL="0" indent="0">
              <a:buNone/>
            </a:pPr>
            <a:r>
              <a:rPr lang="hr-HR" dirty="0"/>
              <a:t>(c) elastična sila          </a:t>
            </a:r>
          </a:p>
          <a:p>
            <a:pPr marL="0" indent="0">
              <a:buNone/>
            </a:pPr>
            <a:r>
              <a:rPr lang="hr-HR" dirty="0"/>
              <a:t>(d) potisna sila           </a:t>
            </a:r>
          </a:p>
          <a:p>
            <a:pPr marL="0" indent="0">
              <a:buNone/>
            </a:pPr>
            <a:r>
              <a:rPr lang="hr-HR" dirty="0"/>
              <a:t>(e) sila trenja</a:t>
            </a:r>
          </a:p>
          <a:p>
            <a:endParaRPr lang="hr-HR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95729252-D2C9-4122-ACF3-D978D0E539D2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8704" t="30100" r="40211" b="37448"/>
          <a:stretch/>
        </p:blipFill>
        <p:spPr bwMode="auto">
          <a:xfrm>
            <a:off x="6172200" y="2479882"/>
            <a:ext cx="5181600" cy="3042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5282CC20-0D16-4E68-89B5-14D8A4523C5D}"/>
              </a:ext>
            </a:extLst>
          </p:cNvPr>
          <p:cNvSpPr/>
          <p:nvPr/>
        </p:nvSpPr>
        <p:spPr>
          <a:xfrm>
            <a:off x="838200" y="4212357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71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E4FEFC-C881-4150-BF91-44DB3BD5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3DA84B-C483-439C-948E-E80CC636ED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6. </a:t>
            </a:r>
            <a:r>
              <a:rPr lang="hr-HR" dirty="0"/>
              <a:t>Hobotnica bježi istiskujući vodu. Kojom silom molekule vode pritom djeluju na hobotnicu?</a:t>
            </a:r>
          </a:p>
          <a:p>
            <a:pPr marL="514350" indent="-514350">
              <a:buAutoNum type="alphaLcParenBoth"/>
            </a:pPr>
            <a:r>
              <a:rPr lang="hr-HR" dirty="0"/>
              <a:t>silom težom   </a:t>
            </a:r>
          </a:p>
          <a:p>
            <a:pPr marL="514350" indent="-514350">
              <a:buAutoNum type="alphaLcParenBoth"/>
            </a:pPr>
            <a:r>
              <a:rPr lang="hr-HR" dirty="0"/>
              <a:t>električnom silom   </a:t>
            </a:r>
          </a:p>
          <a:p>
            <a:pPr marL="514350" indent="-514350">
              <a:buAutoNum type="alphaLcParenBoth"/>
            </a:pPr>
            <a:r>
              <a:rPr lang="hr-HR" dirty="0"/>
              <a:t>potisnom silom    </a:t>
            </a:r>
          </a:p>
          <a:p>
            <a:pPr marL="514350" indent="-514350">
              <a:buAutoNum type="alphaLcParenBoth"/>
            </a:pPr>
            <a:r>
              <a:rPr lang="hr-HR" dirty="0"/>
              <a:t>silom trenja     </a:t>
            </a:r>
          </a:p>
          <a:p>
            <a:pPr marL="514350" indent="-514350">
              <a:buAutoNum type="alphaLcParenBoth"/>
            </a:pPr>
            <a:r>
              <a:rPr lang="hr-HR" dirty="0"/>
              <a:t>magnetskom silom</a:t>
            </a:r>
          </a:p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ADC305B-7B1E-4CD0-9620-1C8FB68AAD2D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8307" t="27043" r="52777" b="45679"/>
          <a:stretch/>
        </p:blipFill>
        <p:spPr bwMode="auto">
          <a:xfrm>
            <a:off x="7033321" y="2598250"/>
            <a:ext cx="3459358" cy="2806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958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E4FEFC-C881-4150-BF91-44DB3BD5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3DA84B-C483-439C-948E-E80CC636ED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6. </a:t>
            </a:r>
            <a:r>
              <a:rPr lang="hr-HR" dirty="0"/>
              <a:t>Hobotnica bježi istiskujući vodu. Kojom silom molekule vode pritom djeluju na hobotnicu?</a:t>
            </a:r>
          </a:p>
          <a:p>
            <a:pPr marL="514350" indent="-514350">
              <a:buAutoNum type="alphaLcParenBoth"/>
            </a:pPr>
            <a:r>
              <a:rPr lang="hr-HR" dirty="0"/>
              <a:t>silom težom   </a:t>
            </a:r>
          </a:p>
          <a:p>
            <a:pPr marL="514350" indent="-514350">
              <a:buAutoNum type="alphaLcParenBoth"/>
            </a:pPr>
            <a:r>
              <a:rPr lang="hr-HR" dirty="0"/>
              <a:t>električnom silom   </a:t>
            </a:r>
          </a:p>
          <a:p>
            <a:pPr marL="514350" indent="-514350">
              <a:buAutoNum type="alphaLcParenBoth"/>
            </a:pPr>
            <a:r>
              <a:rPr lang="hr-HR" dirty="0"/>
              <a:t>potisnom silom    </a:t>
            </a:r>
          </a:p>
          <a:p>
            <a:pPr marL="514350" indent="-514350">
              <a:buAutoNum type="alphaLcParenBoth"/>
            </a:pPr>
            <a:r>
              <a:rPr lang="hr-HR" dirty="0"/>
              <a:t>silom trenja     </a:t>
            </a:r>
          </a:p>
          <a:p>
            <a:pPr marL="514350" indent="-514350">
              <a:buAutoNum type="alphaLcParenBoth"/>
            </a:pPr>
            <a:r>
              <a:rPr lang="hr-HR" dirty="0"/>
              <a:t>magnetskom silom</a:t>
            </a:r>
          </a:p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ADC305B-7B1E-4CD0-9620-1C8FB68AAD2D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8307" t="27043" r="52777" b="45679"/>
          <a:stretch/>
        </p:blipFill>
        <p:spPr bwMode="auto">
          <a:xfrm>
            <a:off x="7033321" y="2598250"/>
            <a:ext cx="3459358" cy="2806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EBC9B6F8-9BC5-4D7C-BECB-716F29F5813A}"/>
              </a:ext>
            </a:extLst>
          </p:cNvPr>
          <p:cNvSpPr/>
          <p:nvPr/>
        </p:nvSpPr>
        <p:spPr>
          <a:xfrm>
            <a:off x="838200" y="4212357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66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B3EEAE-E69B-45DD-84B1-C2A971ED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3BA2C6-6096-4473-9465-3233C95587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7. </a:t>
            </a:r>
            <a:r>
              <a:rPr lang="hr-HR" dirty="0"/>
              <a:t>Na skakača u vodu djeluje:</a:t>
            </a:r>
          </a:p>
          <a:p>
            <a:pPr marL="0" indent="0">
              <a:buNone/>
            </a:pPr>
            <a:r>
              <a:rPr lang="hr-HR" dirty="0"/>
              <a:t>(a)  električna sila          </a:t>
            </a:r>
          </a:p>
          <a:p>
            <a:pPr marL="0" indent="0">
              <a:buNone/>
            </a:pPr>
            <a:r>
              <a:rPr lang="hr-HR" dirty="0"/>
              <a:t>(b) sila trenja       </a:t>
            </a:r>
          </a:p>
          <a:p>
            <a:pPr marL="0" indent="0">
              <a:buNone/>
            </a:pPr>
            <a:r>
              <a:rPr lang="hr-HR" dirty="0"/>
              <a:t>(c) sila teža        </a:t>
            </a:r>
          </a:p>
          <a:p>
            <a:pPr marL="0" indent="0">
              <a:buNone/>
            </a:pPr>
            <a:r>
              <a:rPr lang="hr-HR" dirty="0"/>
              <a:t>(d) magnetska sila      </a:t>
            </a:r>
          </a:p>
          <a:p>
            <a:pPr marL="0" indent="0">
              <a:buNone/>
            </a:pPr>
            <a:r>
              <a:rPr lang="hr-HR" dirty="0"/>
              <a:t>(e) potisna sila</a:t>
            </a:r>
          </a:p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B71EA94-F071-4076-8A9A-A29AB7E2750F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8439" t="23280" r="40741" b="39801"/>
          <a:stretch/>
        </p:blipFill>
        <p:spPr bwMode="auto">
          <a:xfrm>
            <a:off x="6172200" y="2255577"/>
            <a:ext cx="5181600" cy="3491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931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B3EEAE-E69B-45DD-84B1-C2A971ED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3BA2C6-6096-4473-9465-3233C95587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7. </a:t>
            </a:r>
            <a:r>
              <a:rPr lang="hr-HR" dirty="0"/>
              <a:t>Na skakača u vodu djeluje:</a:t>
            </a:r>
          </a:p>
          <a:p>
            <a:pPr marL="0" indent="0">
              <a:buNone/>
            </a:pPr>
            <a:r>
              <a:rPr lang="hr-HR" dirty="0"/>
              <a:t>(a)  električna sila          </a:t>
            </a:r>
          </a:p>
          <a:p>
            <a:pPr marL="0" indent="0">
              <a:buNone/>
            </a:pPr>
            <a:r>
              <a:rPr lang="hr-HR" dirty="0"/>
              <a:t>(b) sila trenja       </a:t>
            </a:r>
          </a:p>
          <a:p>
            <a:pPr marL="0" indent="0">
              <a:buNone/>
            </a:pPr>
            <a:r>
              <a:rPr lang="hr-HR" dirty="0"/>
              <a:t>(c) sila teža        </a:t>
            </a:r>
          </a:p>
          <a:p>
            <a:pPr marL="0" indent="0">
              <a:buNone/>
            </a:pPr>
            <a:r>
              <a:rPr lang="hr-HR" dirty="0"/>
              <a:t>(d) magnetska sila      </a:t>
            </a:r>
          </a:p>
          <a:p>
            <a:pPr marL="0" indent="0">
              <a:buNone/>
            </a:pPr>
            <a:r>
              <a:rPr lang="hr-HR" dirty="0"/>
              <a:t>(e) potisna sila</a:t>
            </a:r>
          </a:p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B71EA94-F071-4076-8A9A-A29AB7E2750F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8439" t="23280" r="40741" b="39801"/>
          <a:stretch/>
        </p:blipFill>
        <p:spPr bwMode="auto">
          <a:xfrm>
            <a:off x="6172200" y="2255577"/>
            <a:ext cx="5181600" cy="3491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68B3ADDD-00FD-441B-95B3-B413D6C7388B}"/>
              </a:ext>
            </a:extLst>
          </p:cNvPr>
          <p:cNvSpPr/>
          <p:nvPr/>
        </p:nvSpPr>
        <p:spPr>
          <a:xfrm>
            <a:off x="838200" y="3429000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261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DFAAB7-6B58-455D-AEAB-2BBEF516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D92D16-3153-44C9-8480-782122E9FB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8.</a:t>
            </a:r>
            <a:r>
              <a:rPr lang="hr-HR" dirty="0"/>
              <a:t> Mjesec kruži oko Zemlje zbog djelovanja:</a:t>
            </a:r>
          </a:p>
          <a:p>
            <a:pPr marL="0" indent="0">
              <a:buNone/>
            </a:pPr>
            <a:r>
              <a:rPr lang="hr-HR" dirty="0"/>
              <a:t>(a) magnetske sile              </a:t>
            </a:r>
          </a:p>
          <a:p>
            <a:pPr marL="0" indent="0">
              <a:buNone/>
            </a:pPr>
            <a:r>
              <a:rPr lang="hr-HR" dirty="0"/>
              <a:t>(b) potisne sile                </a:t>
            </a:r>
          </a:p>
          <a:p>
            <a:pPr marL="0" indent="0">
              <a:buNone/>
            </a:pPr>
            <a:r>
              <a:rPr lang="hr-HR" dirty="0"/>
              <a:t>(c) električne sile        </a:t>
            </a:r>
          </a:p>
          <a:p>
            <a:pPr marL="0" indent="0">
              <a:buNone/>
            </a:pPr>
            <a:r>
              <a:rPr lang="hr-HR" dirty="0"/>
              <a:t>(d) gravitacijske sile          </a:t>
            </a:r>
          </a:p>
          <a:p>
            <a:endParaRPr lang="hr-HR" dirty="0"/>
          </a:p>
        </p:txBody>
      </p:sp>
      <p:pic>
        <p:nvPicPr>
          <p:cNvPr id="2050" name="Picture 2" descr="Zemlja dobila novi prirodni mini-mjesec - Astronomija @ Bug.hr">
            <a:extLst>
              <a:ext uri="{FF2B5EF4-FFF2-40B4-BE49-F238E27FC236}">
                <a16:creationId xmlns:a16="http://schemas.microsoft.com/office/drawing/2014/main" id="{28D55DAD-AB6F-4555-B41C-5149D7CF35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59" y="1825625"/>
            <a:ext cx="5181600" cy="2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428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DFAAB7-6B58-455D-AEAB-2BBEF516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D92D16-3153-44C9-8480-782122E9FB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8.</a:t>
            </a:r>
            <a:r>
              <a:rPr lang="hr-HR" dirty="0"/>
              <a:t> Mjesec kruži oko Zemlje zbog djelovanja:</a:t>
            </a:r>
          </a:p>
          <a:p>
            <a:pPr marL="0" indent="0">
              <a:buNone/>
            </a:pPr>
            <a:r>
              <a:rPr lang="hr-HR" dirty="0"/>
              <a:t>(a) magnetske sile              </a:t>
            </a:r>
          </a:p>
          <a:p>
            <a:pPr marL="0" indent="0">
              <a:buNone/>
            </a:pPr>
            <a:r>
              <a:rPr lang="hr-HR" dirty="0"/>
              <a:t>(b) potisne sile                </a:t>
            </a:r>
          </a:p>
          <a:p>
            <a:pPr marL="0" indent="0">
              <a:buNone/>
            </a:pPr>
            <a:r>
              <a:rPr lang="hr-HR" dirty="0"/>
              <a:t>(c) električne sile        </a:t>
            </a:r>
          </a:p>
          <a:p>
            <a:pPr marL="0" indent="0">
              <a:buNone/>
            </a:pPr>
            <a:r>
              <a:rPr lang="hr-HR" dirty="0"/>
              <a:t>(d) sile teže          </a:t>
            </a:r>
          </a:p>
          <a:p>
            <a:endParaRPr lang="hr-HR" dirty="0"/>
          </a:p>
        </p:txBody>
      </p:sp>
      <p:pic>
        <p:nvPicPr>
          <p:cNvPr id="2050" name="Picture 2" descr="Zemlja dobila novi prirodni mini-mjesec - Astronomija @ Bug.hr">
            <a:extLst>
              <a:ext uri="{FF2B5EF4-FFF2-40B4-BE49-F238E27FC236}">
                <a16:creationId xmlns:a16="http://schemas.microsoft.com/office/drawing/2014/main" id="{28D55DAD-AB6F-4555-B41C-5149D7CF35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59" y="1825625"/>
            <a:ext cx="5181600" cy="2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4710CF90-618D-4EC6-BEC7-3A21C56138ED}"/>
              </a:ext>
            </a:extLst>
          </p:cNvPr>
          <p:cNvSpPr/>
          <p:nvPr/>
        </p:nvSpPr>
        <p:spPr>
          <a:xfrm>
            <a:off x="838200" y="4368683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20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DA34595A-1D81-4AB9-B2EC-66DB0F30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95A8F6EC-DF1D-40AB-842B-98F7120F2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9.</a:t>
            </a:r>
            <a:r>
              <a:rPr lang="hr-HR" dirty="0"/>
              <a:t> Sila kao vektorska veličina ima:</a:t>
            </a:r>
          </a:p>
          <a:p>
            <a:pPr marL="0" indent="0">
              <a:buNone/>
            </a:pPr>
            <a:r>
              <a:rPr lang="hr-HR" dirty="0"/>
              <a:t>(a) samo iznos               </a:t>
            </a:r>
          </a:p>
          <a:p>
            <a:pPr marL="0" indent="0">
              <a:buNone/>
            </a:pPr>
            <a:r>
              <a:rPr lang="hr-HR" dirty="0"/>
              <a:t>(b) iznos i orijentaciju                </a:t>
            </a:r>
          </a:p>
          <a:p>
            <a:pPr marL="0" indent="0">
              <a:buNone/>
            </a:pPr>
            <a:r>
              <a:rPr lang="hr-HR" dirty="0"/>
              <a:t>(c) smjer i orijentaciju                 </a:t>
            </a:r>
          </a:p>
          <a:p>
            <a:pPr marL="0" indent="0">
              <a:buNone/>
            </a:pPr>
            <a:r>
              <a:rPr lang="hr-HR" dirty="0"/>
              <a:t>(d) iznos, smjer i orijentaciju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7519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DA34595A-1D81-4AB9-B2EC-66DB0F30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95A8F6EC-DF1D-40AB-842B-98F7120F2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9.</a:t>
            </a:r>
            <a:r>
              <a:rPr lang="hr-HR" dirty="0"/>
              <a:t> Sila kao vektorska veličina ima:</a:t>
            </a:r>
          </a:p>
          <a:p>
            <a:pPr marL="0" indent="0">
              <a:buNone/>
            </a:pPr>
            <a:r>
              <a:rPr lang="hr-HR" dirty="0"/>
              <a:t>(a) samo iznos               </a:t>
            </a:r>
          </a:p>
          <a:p>
            <a:pPr marL="0" indent="0">
              <a:buNone/>
            </a:pPr>
            <a:r>
              <a:rPr lang="hr-HR" dirty="0"/>
              <a:t>(b) iznos i orijentaciju                </a:t>
            </a:r>
          </a:p>
          <a:p>
            <a:pPr marL="0" indent="0">
              <a:buNone/>
            </a:pPr>
            <a:r>
              <a:rPr lang="hr-HR" dirty="0"/>
              <a:t>(c) smjer i orijentaciju                 </a:t>
            </a:r>
          </a:p>
          <a:p>
            <a:pPr marL="0" indent="0">
              <a:buNone/>
            </a:pPr>
            <a:r>
              <a:rPr lang="hr-HR" dirty="0"/>
              <a:t>(d) iznos, smjer i orijentaciju</a:t>
            </a:r>
          </a:p>
          <a:p>
            <a:endParaRPr lang="hr-HR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E7D63E9F-EC4F-4499-82B9-0EE61AE352F3}"/>
              </a:ext>
            </a:extLst>
          </p:cNvPr>
          <p:cNvSpPr/>
          <p:nvPr/>
        </p:nvSpPr>
        <p:spPr>
          <a:xfrm>
            <a:off x="838200" y="3917717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371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CF8868-B775-4B66-86A7-6E410330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6B2DE3-6763-4EF2-A603-9087D28FF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BA" dirty="0"/>
              <a:t>1. Ako se pod djelovanjem sile od 10 N plava opruga produlji za 5 cm, a crvena opruga za 10 cm. Koja opruga ima veću konstantu opruge?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(a) Plava opruga.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(b) Crvena opruga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038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9054615-943E-4768-A0C6-1B9B2E41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CC807E53-339D-4E21-8B9A-FABBDD9E7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10.</a:t>
            </a:r>
            <a:r>
              <a:rPr lang="hr-HR" dirty="0"/>
              <a:t> Svi su vektori na slici nacrtani u istom mjerilu. Koja od sila ima najveći iznos?</a:t>
            </a:r>
          </a:p>
          <a:p>
            <a:pPr marL="0" indent="0">
              <a:buNone/>
            </a:pPr>
            <a:r>
              <a:rPr lang="hr-HR" dirty="0"/>
              <a:t>(a)  </a:t>
            </a:r>
            <a:r>
              <a:rPr lang="hr-HR" i="1" dirty="0"/>
              <a:t>F</a:t>
            </a:r>
            <a:r>
              <a:rPr lang="hr-HR" i="1" baseline="-25000" dirty="0"/>
              <a:t>1</a:t>
            </a:r>
            <a:r>
              <a:rPr lang="hr-HR" i="1" dirty="0"/>
              <a:t> </a:t>
            </a:r>
            <a:r>
              <a:rPr lang="hr-HR" dirty="0"/>
              <a:t>                      </a:t>
            </a:r>
          </a:p>
          <a:p>
            <a:pPr marL="0" indent="0">
              <a:buNone/>
            </a:pPr>
            <a:r>
              <a:rPr lang="hr-HR" dirty="0"/>
              <a:t>(b)  </a:t>
            </a:r>
            <a:r>
              <a:rPr lang="hr-HR" i="1" dirty="0"/>
              <a:t>F</a:t>
            </a:r>
            <a:r>
              <a:rPr lang="hr-HR" i="1" baseline="-25000" dirty="0"/>
              <a:t>2</a:t>
            </a:r>
            <a:r>
              <a:rPr lang="hr-HR" i="1" dirty="0"/>
              <a:t> </a:t>
            </a:r>
            <a:r>
              <a:rPr lang="hr-HR" dirty="0"/>
              <a:t>                    </a:t>
            </a:r>
          </a:p>
          <a:p>
            <a:pPr marL="0" indent="0">
              <a:buNone/>
            </a:pPr>
            <a:r>
              <a:rPr lang="hr-HR" dirty="0"/>
              <a:t>(c)  </a:t>
            </a:r>
            <a:r>
              <a:rPr lang="hr-HR" i="1" dirty="0"/>
              <a:t>F</a:t>
            </a:r>
            <a:r>
              <a:rPr lang="hr-HR" i="1" baseline="-25000" dirty="0"/>
              <a:t>3</a:t>
            </a:r>
            <a:r>
              <a:rPr lang="hr-HR" dirty="0"/>
              <a:t>                     </a:t>
            </a:r>
          </a:p>
          <a:p>
            <a:pPr marL="0" indent="0">
              <a:buNone/>
            </a:pPr>
            <a:r>
              <a:rPr lang="hr-HR" dirty="0"/>
              <a:t>(d)  </a:t>
            </a:r>
            <a:r>
              <a:rPr lang="hr-HR" i="1" dirty="0"/>
              <a:t>F</a:t>
            </a:r>
            <a:r>
              <a:rPr lang="hr-HR" i="1" baseline="-25000" dirty="0"/>
              <a:t>4</a:t>
            </a:r>
            <a:r>
              <a:rPr lang="hr-HR" dirty="0"/>
              <a:t>                </a:t>
            </a:r>
          </a:p>
          <a:p>
            <a:pPr marL="0" indent="0">
              <a:buNone/>
            </a:pPr>
            <a:r>
              <a:rPr lang="hr-HR" dirty="0"/>
              <a:t>(e)  </a:t>
            </a:r>
            <a:r>
              <a:rPr lang="hr-HR" i="1" dirty="0"/>
              <a:t>F</a:t>
            </a:r>
            <a:r>
              <a:rPr lang="hr-HR" i="1" baseline="-25000" dirty="0"/>
              <a:t>5</a:t>
            </a:r>
            <a:endParaRPr lang="hr-HR" dirty="0"/>
          </a:p>
          <a:p>
            <a:endParaRPr lang="hr-HR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1C28E0C3-9589-460C-A7E7-F7A5D2F393D0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4603" t="29394" r="41138" b="36978"/>
          <a:stretch/>
        </p:blipFill>
        <p:spPr bwMode="auto">
          <a:xfrm>
            <a:off x="6172200" y="2570811"/>
            <a:ext cx="5181600" cy="2860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517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9054615-943E-4768-A0C6-1B9B2E41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CC807E53-339D-4E21-8B9A-FABBDD9E7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10.</a:t>
            </a:r>
            <a:r>
              <a:rPr lang="hr-HR" dirty="0"/>
              <a:t> Svi su vektori na slici nacrtani u istom mjerilu. Koja od sila ima najveći iznos?</a:t>
            </a:r>
          </a:p>
          <a:p>
            <a:pPr marL="0" indent="0">
              <a:buNone/>
            </a:pPr>
            <a:r>
              <a:rPr lang="hr-HR" dirty="0"/>
              <a:t>(a)  </a:t>
            </a:r>
            <a:r>
              <a:rPr lang="hr-HR" i="1" dirty="0"/>
              <a:t>F</a:t>
            </a:r>
            <a:r>
              <a:rPr lang="hr-HR" i="1" baseline="-25000" dirty="0"/>
              <a:t>1</a:t>
            </a:r>
            <a:r>
              <a:rPr lang="hr-HR" i="1" dirty="0"/>
              <a:t> </a:t>
            </a:r>
            <a:r>
              <a:rPr lang="hr-HR" dirty="0"/>
              <a:t>                      </a:t>
            </a:r>
          </a:p>
          <a:p>
            <a:pPr marL="0" indent="0">
              <a:buNone/>
            </a:pPr>
            <a:r>
              <a:rPr lang="hr-HR" dirty="0"/>
              <a:t>(b)  </a:t>
            </a:r>
            <a:r>
              <a:rPr lang="hr-HR" i="1" dirty="0"/>
              <a:t>F</a:t>
            </a:r>
            <a:r>
              <a:rPr lang="hr-HR" i="1" baseline="-25000" dirty="0"/>
              <a:t>2</a:t>
            </a:r>
            <a:r>
              <a:rPr lang="hr-HR" i="1" dirty="0"/>
              <a:t> </a:t>
            </a:r>
            <a:r>
              <a:rPr lang="hr-HR" dirty="0"/>
              <a:t>                    </a:t>
            </a:r>
          </a:p>
          <a:p>
            <a:pPr marL="0" indent="0">
              <a:buNone/>
            </a:pPr>
            <a:r>
              <a:rPr lang="hr-HR" dirty="0"/>
              <a:t>(c)  </a:t>
            </a:r>
            <a:r>
              <a:rPr lang="hr-HR" i="1" dirty="0"/>
              <a:t>F</a:t>
            </a:r>
            <a:r>
              <a:rPr lang="hr-HR" i="1" baseline="-25000" dirty="0"/>
              <a:t>3</a:t>
            </a:r>
            <a:r>
              <a:rPr lang="hr-HR" dirty="0"/>
              <a:t>                     </a:t>
            </a:r>
          </a:p>
          <a:p>
            <a:pPr marL="0" indent="0">
              <a:buNone/>
            </a:pPr>
            <a:r>
              <a:rPr lang="hr-HR" dirty="0"/>
              <a:t>(d)  </a:t>
            </a:r>
            <a:r>
              <a:rPr lang="hr-HR" i="1" dirty="0"/>
              <a:t>F</a:t>
            </a:r>
            <a:r>
              <a:rPr lang="hr-HR" i="1" baseline="-25000" dirty="0"/>
              <a:t>4</a:t>
            </a:r>
            <a:r>
              <a:rPr lang="hr-HR" dirty="0"/>
              <a:t>                </a:t>
            </a:r>
          </a:p>
          <a:p>
            <a:pPr marL="0" indent="0">
              <a:buNone/>
            </a:pPr>
            <a:r>
              <a:rPr lang="hr-HR" dirty="0"/>
              <a:t>(e)  </a:t>
            </a:r>
            <a:r>
              <a:rPr lang="hr-HR" i="1" dirty="0"/>
              <a:t>F</a:t>
            </a:r>
            <a:r>
              <a:rPr lang="hr-HR" i="1" baseline="-25000" dirty="0"/>
              <a:t>5</a:t>
            </a:r>
            <a:endParaRPr lang="hr-HR" dirty="0"/>
          </a:p>
          <a:p>
            <a:endParaRPr lang="hr-HR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1C28E0C3-9589-460C-A7E7-F7A5D2F393D0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4603" t="29394" r="41138" b="36978"/>
          <a:stretch/>
        </p:blipFill>
        <p:spPr bwMode="auto">
          <a:xfrm>
            <a:off x="6172200" y="2570811"/>
            <a:ext cx="5181600" cy="2860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869670C0-B21A-4FF1-91A3-939A86B40D24}"/>
              </a:ext>
            </a:extLst>
          </p:cNvPr>
          <p:cNvSpPr/>
          <p:nvPr/>
        </p:nvSpPr>
        <p:spPr>
          <a:xfrm>
            <a:off x="909320" y="3646731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7084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6C09A-9C2C-4BBD-A966-8F017A21B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8129"/>
            <a:ext cx="10515600" cy="5318834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1. Petar i Luka povlače uže svaki silom od 150 N. U kojem smjeru će se oznaka pomaknuti?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 u smjeru Petra</a:t>
            </a:r>
          </a:p>
          <a:p>
            <a:pPr marL="0" indent="0">
              <a:buNone/>
            </a:pPr>
            <a:r>
              <a:rPr lang="hr-HR" dirty="0"/>
              <a:t>B) u smjeru Luke</a:t>
            </a:r>
          </a:p>
          <a:p>
            <a:pPr marL="0" indent="0">
              <a:buNone/>
            </a:pPr>
            <a:r>
              <a:rPr lang="hr-HR" dirty="0"/>
              <a:t>C) neće se pomaknuti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06AFA-C365-473D-8805-A28D02A3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9" r="1256"/>
          <a:stretch/>
        </p:blipFill>
        <p:spPr>
          <a:xfrm>
            <a:off x="5603630" y="1927721"/>
            <a:ext cx="5228493" cy="253218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64DA64E-CC3B-444A-A984-D22E72C2A5A6}"/>
              </a:ext>
            </a:extLst>
          </p:cNvPr>
          <p:cNvSpPr/>
          <p:nvPr/>
        </p:nvSpPr>
        <p:spPr>
          <a:xfrm rot="19963638">
            <a:off x="771004" y="3284964"/>
            <a:ext cx="510682" cy="4651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F6E33-04D4-45BF-A6C9-FB4A3BD93B8F}"/>
              </a:ext>
            </a:extLst>
          </p:cNvPr>
          <p:cNvSpPr txBox="1"/>
          <p:nvPr/>
        </p:nvSpPr>
        <p:spPr>
          <a:xfrm>
            <a:off x="9457899" y="2430144"/>
            <a:ext cx="67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LUKA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EF6B1-F949-46C3-B49D-CF66D989EC2D}"/>
              </a:ext>
            </a:extLst>
          </p:cNvPr>
          <p:cNvSpPr txBox="1"/>
          <p:nvPr/>
        </p:nvSpPr>
        <p:spPr>
          <a:xfrm>
            <a:off x="6428096" y="2614810"/>
            <a:ext cx="76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PETAR</a:t>
            </a:r>
          </a:p>
        </p:txBody>
      </p:sp>
    </p:spTree>
    <p:extLst>
      <p:ext uri="{BB962C8B-B14F-4D97-AF65-F5344CB8AC3E}">
        <p14:creationId xmlns:p14="http://schemas.microsoft.com/office/powerpoint/2010/main" val="37391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1DBEF-DB11-4E22-BBE7-E974E30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0684"/>
            <a:ext cx="10515600" cy="527663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2.Luka sada povlači silom od 180 N, a Petar silom od 150 N. U kojem smjeru će se oznaka pomaknuti?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 u smjeru Luke</a:t>
            </a:r>
          </a:p>
          <a:p>
            <a:pPr marL="0" indent="0">
              <a:buNone/>
            </a:pPr>
            <a:r>
              <a:rPr lang="hr-HR" dirty="0"/>
              <a:t>B) u smjeru Petra</a:t>
            </a:r>
          </a:p>
          <a:p>
            <a:pPr marL="0" indent="0">
              <a:buNone/>
            </a:pPr>
            <a:r>
              <a:rPr lang="hr-HR" dirty="0"/>
              <a:t>C) neće se pomaknuti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1FE7D-097F-4BA5-8113-1BDFD02A0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667" y="2068536"/>
            <a:ext cx="4866557" cy="2339691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61EF329-33E8-49B4-AC40-DB1DDB71BFB7}"/>
              </a:ext>
            </a:extLst>
          </p:cNvPr>
          <p:cNvSpPr/>
          <p:nvPr/>
        </p:nvSpPr>
        <p:spPr>
          <a:xfrm>
            <a:off x="709684" y="2169994"/>
            <a:ext cx="545910" cy="54591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C52A2-2B9A-42DB-A2EC-C8198E1E3E4B}"/>
              </a:ext>
            </a:extLst>
          </p:cNvPr>
          <p:cNvSpPr txBox="1"/>
          <p:nvPr/>
        </p:nvSpPr>
        <p:spPr>
          <a:xfrm>
            <a:off x="9362364" y="2374710"/>
            <a:ext cx="67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LUKA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02A72-438D-4C06-90F6-6147505B9B6E}"/>
              </a:ext>
            </a:extLst>
          </p:cNvPr>
          <p:cNvSpPr txBox="1"/>
          <p:nvPr/>
        </p:nvSpPr>
        <p:spPr>
          <a:xfrm>
            <a:off x="6550925" y="2715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05E10-6311-4E8A-9889-E24AB71F4CBC}"/>
              </a:ext>
            </a:extLst>
          </p:cNvPr>
          <p:cNvSpPr txBox="1"/>
          <p:nvPr/>
        </p:nvSpPr>
        <p:spPr>
          <a:xfrm>
            <a:off x="6550925" y="2511188"/>
            <a:ext cx="76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PETAR</a:t>
            </a:r>
          </a:p>
        </p:txBody>
      </p:sp>
    </p:spTree>
    <p:extLst>
      <p:ext uri="{BB962C8B-B14F-4D97-AF65-F5344CB8AC3E}">
        <p14:creationId xmlns:p14="http://schemas.microsoft.com/office/powerpoint/2010/main" val="23138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51F63-0601-4B65-9097-838D689A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27663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3. Marko i Stjepan guraju auto kao što je prikazano na slici, svatko silom od 100 N. Kolika je ukupna sila na auto?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 100 N</a:t>
            </a:r>
          </a:p>
          <a:p>
            <a:pPr marL="0" indent="0">
              <a:buNone/>
            </a:pPr>
            <a:r>
              <a:rPr lang="hr-HR" dirty="0"/>
              <a:t>B) 0 N</a:t>
            </a:r>
          </a:p>
          <a:p>
            <a:pPr marL="0" indent="0">
              <a:buNone/>
            </a:pPr>
            <a:r>
              <a:rPr lang="hr-HR" dirty="0"/>
              <a:t>C) 200 N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73CAA-4F44-4C9B-8F66-8CB213C0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165" y="2275522"/>
            <a:ext cx="7048500" cy="3038475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81BE302-6971-4336-8686-696866B54338}"/>
              </a:ext>
            </a:extLst>
          </p:cNvPr>
          <p:cNvSpPr/>
          <p:nvPr/>
        </p:nvSpPr>
        <p:spPr>
          <a:xfrm>
            <a:off x="838200" y="3309022"/>
            <a:ext cx="458337" cy="485737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60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A7F8E-E435-45CD-A9E9-F620A221B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197"/>
            <a:ext cx="10515600" cy="530476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4. Jura vuče kutiju silom od 70 N, a Alen gura kutiju silom od 100 N kao na slici. Koja je rezultantna sila na kutiju?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 30 N</a:t>
            </a:r>
          </a:p>
          <a:p>
            <a:pPr marL="0" indent="0">
              <a:buNone/>
            </a:pPr>
            <a:r>
              <a:rPr lang="hr-HR" dirty="0"/>
              <a:t>B) 170 N</a:t>
            </a:r>
          </a:p>
          <a:p>
            <a:pPr marL="0" indent="0">
              <a:buNone/>
            </a:pPr>
            <a:r>
              <a:rPr lang="hr-HR" dirty="0"/>
              <a:t>C) 85 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4A2E5-9399-4FAF-A20C-B3F47FEAB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227" y="2351575"/>
            <a:ext cx="6699812" cy="2583448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319FD97-8B3E-4559-8F27-C1189A5BF62C}"/>
              </a:ext>
            </a:extLst>
          </p:cNvPr>
          <p:cNvSpPr/>
          <p:nvPr/>
        </p:nvSpPr>
        <p:spPr>
          <a:xfrm>
            <a:off x="859809" y="2825087"/>
            <a:ext cx="395785" cy="368489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57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35049-9020-4750-A068-87883FF1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468"/>
            <a:ext cx="10515600" cy="524849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5. Karlo i Mario guraju kutiju kao na slici. Ako kutija miruje, a Karlo djeluje silom od 50 N, kolikom silom djeluje Mario?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 50 N u istom smjeru</a:t>
            </a:r>
          </a:p>
          <a:p>
            <a:pPr marL="0" indent="0">
              <a:buNone/>
            </a:pPr>
            <a:r>
              <a:rPr lang="hr-HR" dirty="0"/>
              <a:t>B) 50 N u suprotnom smjeru</a:t>
            </a:r>
          </a:p>
          <a:p>
            <a:pPr marL="0" indent="0">
              <a:buNone/>
            </a:pPr>
            <a:r>
              <a:rPr lang="hr-HR" dirty="0"/>
              <a:t>C) kutija miruje pa 0 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0E528-9C7E-4977-BA38-6AC5ACC58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467" y="2195804"/>
            <a:ext cx="5563333" cy="2713821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5F7C79B-496C-4B43-A983-821C40CFC708}"/>
              </a:ext>
            </a:extLst>
          </p:cNvPr>
          <p:cNvSpPr/>
          <p:nvPr/>
        </p:nvSpPr>
        <p:spPr>
          <a:xfrm>
            <a:off x="838200" y="2773908"/>
            <a:ext cx="471985" cy="518615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53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9DF6B-8787-4B16-9D60-8443EC02B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12608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6. Koji od sljedećih vektora je rezultanta vektora prikazanih na slici?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</a:t>
            </a:r>
          </a:p>
          <a:p>
            <a:pPr marL="0" indent="0">
              <a:buNone/>
            </a:pPr>
            <a:r>
              <a:rPr lang="hr-HR" dirty="0"/>
              <a:t>B)</a:t>
            </a:r>
          </a:p>
          <a:p>
            <a:pPr marL="0" indent="0">
              <a:buNone/>
            </a:pPr>
            <a:r>
              <a:rPr lang="hr-HR" dirty="0"/>
              <a:t>C)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1CF5B8-BE53-4123-8A2F-645EB0BF1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22" y="2524003"/>
            <a:ext cx="1537262" cy="525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0991FF-1FD5-437C-8BDD-BA37542BD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972" y="3260018"/>
            <a:ext cx="2365983" cy="406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015D20-40FB-4B51-BC2D-B292C3AEA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122" y="3666674"/>
            <a:ext cx="2132081" cy="406656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6EAB7C12-A0BC-47E8-8C91-088AA1A7245F}"/>
              </a:ext>
            </a:extLst>
          </p:cNvPr>
          <p:cNvSpPr/>
          <p:nvPr/>
        </p:nvSpPr>
        <p:spPr>
          <a:xfrm>
            <a:off x="776848" y="2997238"/>
            <a:ext cx="518615" cy="52556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33162-2509-469D-B7E4-902E6B2CA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72677"/>
            <a:ext cx="4229881" cy="188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1CD7-2233-4586-BBB4-F6BE85283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7791"/>
            <a:ext cx="10515600" cy="538917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7. Koji od sljedećih vektora je rezultanta vektora prikazanih na slici?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B)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16AEA1-AECB-4C45-AAA8-475FA730A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1066" r="869"/>
          <a:stretch/>
        </p:blipFill>
        <p:spPr>
          <a:xfrm rot="19913339">
            <a:off x="1590824" y="1660369"/>
            <a:ext cx="2423120" cy="165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93AA82-0CD5-4663-A495-9E6969460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25579">
            <a:off x="1779486" y="3657044"/>
            <a:ext cx="1379146" cy="835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87BBD1-10DA-425F-8668-E8138BFF0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43" y="5321696"/>
            <a:ext cx="957116" cy="697898"/>
          </a:xfrm>
          <a:prstGeom prst="rect">
            <a:avLst/>
          </a:prstGeom>
        </p:spPr>
      </p:pic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FF70DB2E-2676-4CBA-ABD5-7C9B4B4DED5A}"/>
              </a:ext>
            </a:extLst>
          </p:cNvPr>
          <p:cNvSpPr/>
          <p:nvPr/>
        </p:nvSpPr>
        <p:spPr>
          <a:xfrm>
            <a:off x="696036" y="1705970"/>
            <a:ext cx="750627" cy="66874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3411E-9D10-4D8A-B1B7-88583B101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126" y="2116480"/>
            <a:ext cx="2175089" cy="22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BD141-3334-4984-866F-A1F9DCE47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8129"/>
            <a:ext cx="10515600" cy="5318834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6. Koji od sljedećih vektora je rezultanta vektora prikazanih na slici?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</a:t>
            </a:r>
          </a:p>
          <a:p>
            <a:pPr marL="0" indent="0">
              <a:buNone/>
            </a:pPr>
            <a:r>
              <a:rPr lang="hr-HR" dirty="0"/>
              <a:t>B)</a:t>
            </a:r>
          </a:p>
          <a:p>
            <a:pPr marL="0" indent="0">
              <a:buNone/>
            </a:pPr>
            <a:r>
              <a:rPr lang="hr-HR" dirty="0"/>
              <a:t>C)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CFCA54-7D32-475E-A863-41974089B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21" y="1874530"/>
            <a:ext cx="4600428" cy="482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A7568F-8DCA-4BE4-AD27-A3348C375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6114">
            <a:off x="2046654" y="2379496"/>
            <a:ext cx="724293" cy="5239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BAFB29-9159-49E6-9800-0E64B9AA3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0781">
            <a:off x="1989054" y="3025240"/>
            <a:ext cx="817555" cy="539895"/>
          </a:xfrm>
          <a:prstGeom prst="rect">
            <a:avLst/>
          </a:prstGeom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8884FED7-FDFC-4DB9-99DD-E722AAB0EDD3}"/>
              </a:ext>
            </a:extLst>
          </p:cNvPr>
          <p:cNvSpPr/>
          <p:nvPr/>
        </p:nvSpPr>
        <p:spPr>
          <a:xfrm>
            <a:off x="838200" y="1874530"/>
            <a:ext cx="567519" cy="482761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001C6-1DF5-438F-90FB-85C8393EA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125" y="3138985"/>
            <a:ext cx="4030726" cy="144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5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CF8868-B775-4B66-86A7-6E410330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6B2DE3-6763-4EF2-A603-9087D28FF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BA" dirty="0"/>
              <a:t>1. Ako se pod djelovanjem sile od 10 N plava opruga produlji za 5 cm, a crvena opruga za 10 cm. Koja opruga ima veću konstantu opruge?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(a) Plava opruga.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(b) Crvena opruga</a:t>
            </a:r>
            <a:endParaRPr lang="hr-HR" dirty="0"/>
          </a:p>
          <a:p>
            <a:endParaRPr lang="hr-HR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19738CFE-2614-4D34-A1AA-84B99B9E486D}"/>
              </a:ext>
            </a:extLst>
          </p:cNvPr>
          <p:cNvSpPr/>
          <p:nvPr/>
        </p:nvSpPr>
        <p:spPr>
          <a:xfrm>
            <a:off x="1287624" y="2705878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6050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51B69D-3D14-4274-9C17-12F512DB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Pokraj svake tvrdnje napišite odnosi li se na masu ili težinu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CEF390-BAAC-424F-AA97-C335A9794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a) Vektorska je veličina</a:t>
            </a:r>
          </a:p>
          <a:p>
            <a:pPr marL="0" indent="0">
              <a:buNone/>
            </a:pPr>
            <a:r>
              <a:rPr lang="hr-HR" dirty="0"/>
              <a:t>b) Osnovna mjerna jedinica je njutn</a:t>
            </a:r>
          </a:p>
          <a:p>
            <a:pPr marL="0" indent="0">
              <a:buNone/>
            </a:pPr>
            <a:r>
              <a:rPr lang="hr-HR" dirty="0"/>
              <a:t>c) Mjeri se vagom</a:t>
            </a:r>
          </a:p>
          <a:p>
            <a:pPr marL="0" indent="0">
              <a:buNone/>
            </a:pPr>
            <a:r>
              <a:rPr lang="hr-HR" dirty="0"/>
              <a:t>d) Posljedica je djelovanja sile teže</a:t>
            </a:r>
          </a:p>
          <a:p>
            <a:pPr marL="0" indent="0">
              <a:buNone/>
            </a:pPr>
            <a:r>
              <a:rPr lang="hr-HR" dirty="0"/>
              <a:t>e) Smanjuje se kako se udaljavamo od Zemlje</a:t>
            </a:r>
          </a:p>
          <a:p>
            <a:pPr marL="0" indent="0">
              <a:buNone/>
            </a:pPr>
            <a:r>
              <a:rPr lang="pl-PL" dirty="0"/>
              <a:t>f) Jednaka je na Mjesecu i na Zemlji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864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51B69D-3D14-4274-9C17-12F512DB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Pokraj svake tvrdnje napišite odnosi li se na masu ili težinu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CEF390-BAAC-424F-AA97-C335A9794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a) Vektorska je veličina    </a:t>
            </a:r>
            <a:r>
              <a:rPr lang="hr-HR" dirty="0">
                <a:solidFill>
                  <a:srgbClr val="FF0000"/>
                </a:solidFill>
              </a:rPr>
              <a:t>TEŽINA</a:t>
            </a:r>
          </a:p>
          <a:p>
            <a:pPr marL="0" indent="0">
              <a:buNone/>
            </a:pPr>
            <a:r>
              <a:rPr lang="hr-HR" dirty="0"/>
              <a:t>b) Osnovna mjerna jedinica je njutn    </a:t>
            </a:r>
            <a:r>
              <a:rPr lang="hr-HR" dirty="0">
                <a:solidFill>
                  <a:srgbClr val="FF0000"/>
                </a:solidFill>
              </a:rPr>
              <a:t>TEŽINA</a:t>
            </a:r>
          </a:p>
          <a:p>
            <a:pPr marL="0" indent="0">
              <a:buNone/>
            </a:pPr>
            <a:r>
              <a:rPr lang="hr-HR" dirty="0"/>
              <a:t>c) Mjeri se vagom   </a:t>
            </a:r>
            <a:r>
              <a:rPr lang="hr-HR" dirty="0">
                <a:solidFill>
                  <a:srgbClr val="FF0000"/>
                </a:solidFill>
              </a:rPr>
              <a:t>MASA</a:t>
            </a:r>
          </a:p>
          <a:p>
            <a:pPr marL="0" indent="0">
              <a:buNone/>
            </a:pPr>
            <a:r>
              <a:rPr lang="hr-HR" dirty="0"/>
              <a:t>d) Posljedica je djelovanja sile teže    </a:t>
            </a:r>
            <a:r>
              <a:rPr lang="hr-HR" dirty="0">
                <a:solidFill>
                  <a:srgbClr val="FF0000"/>
                </a:solidFill>
              </a:rPr>
              <a:t>TEŽINA</a:t>
            </a:r>
          </a:p>
          <a:p>
            <a:pPr marL="0" indent="0">
              <a:buNone/>
            </a:pPr>
            <a:r>
              <a:rPr lang="hr-HR" dirty="0"/>
              <a:t>e) Smanjuje se kako se udaljavamo od Zemlje    </a:t>
            </a:r>
            <a:r>
              <a:rPr lang="hr-HR" dirty="0">
                <a:solidFill>
                  <a:srgbClr val="FF0000"/>
                </a:solidFill>
              </a:rPr>
              <a:t>TEŽINA</a:t>
            </a:r>
          </a:p>
          <a:p>
            <a:pPr marL="0" indent="0">
              <a:buNone/>
            </a:pPr>
            <a:r>
              <a:rPr lang="pl-PL" dirty="0"/>
              <a:t>f) Jednaka je na Mjesecu i na Zemlji    </a:t>
            </a:r>
            <a:r>
              <a:rPr lang="pl-PL" dirty="0">
                <a:solidFill>
                  <a:srgbClr val="FF0000"/>
                </a:solidFill>
              </a:rPr>
              <a:t>MASA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8982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5B611F-C5E3-4F8B-BE3A-1620E51A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Ako Marko otputuje na Mjesec: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8DCCE4-67A8-48F0-9844-6F97DBF0F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A) smanjiti će mu se masa i težina</a:t>
            </a:r>
          </a:p>
          <a:p>
            <a:pPr marL="0" indent="0">
              <a:buNone/>
            </a:pPr>
            <a:r>
              <a:rPr lang="it-IT" dirty="0"/>
              <a:t>B) </a:t>
            </a:r>
            <a:r>
              <a:rPr lang="it-IT" dirty="0" err="1"/>
              <a:t>povećati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mu se </a:t>
            </a:r>
            <a:r>
              <a:rPr lang="it-IT" dirty="0" err="1"/>
              <a:t>masa</a:t>
            </a:r>
            <a:r>
              <a:rPr lang="it-IT" dirty="0"/>
              <a:t> i </a:t>
            </a:r>
            <a:r>
              <a:rPr lang="it-IT" dirty="0" err="1"/>
              <a:t>težina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C) </a:t>
            </a:r>
            <a:r>
              <a:rPr lang="it-IT" dirty="0" err="1"/>
              <a:t>smanjiti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mu se </a:t>
            </a:r>
            <a:r>
              <a:rPr lang="it-IT" dirty="0" err="1"/>
              <a:t>masa</a:t>
            </a:r>
            <a:r>
              <a:rPr lang="it-IT" dirty="0"/>
              <a:t>, a </a:t>
            </a:r>
            <a:r>
              <a:rPr lang="it-IT" dirty="0" err="1"/>
              <a:t>težina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ostati ista</a:t>
            </a:r>
          </a:p>
          <a:p>
            <a:pPr marL="0" indent="0">
              <a:buNone/>
            </a:pPr>
            <a:r>
              <a:rPr lang="it-IT" dirty="0"/>
              <a:t>D) </a:t>
            </a:r>
            <a:r>
              <a:rPr lang="it-IT" dirty="0" err="1"/>
              <a:t>smanjiti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mu se </a:t>
            </a:r>
            <a:r>
              <a:rPr lang="it-IT" dirty="0" err="1"/>
              <a:t>težina</a:t>
            </a:r>
            <a:r>
              <a:rPr lang="it-IT" dirty="0"/>
              <a:t>, a </a:t>
            </a:r>
            <a:r>
              <a:rPr lang="it-IT" dirty="0" err="1"/>
              <a:t>masa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ostati ista</a:t>
            </a:r>
          </a:p>
          <a:p>
            <a:pPr marL="0" indent="0">
              <a:buNone/>
            </a:pPr>
            <a:r>
              <a:rPr lang="hr-HR" dirty="0"/>
              <a:t>E) masa i težina će ostati jednake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1B1EBC-5B6D-4E43-B16D-C516BD475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636" y="1528352"/>
            <a:ext cx="3457200" cy="344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89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5B611F-C5E3-4F8B-BE3A-1620E51A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Ako Marko otputuje na Mjesec: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8DCCE4-67A8-48F0-9844-6F97DBF0F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A) smanjiti će mu se masa i težina</a:t>
            </a:r>
          </a:p>
          <a:p>
            <a:pPr marL="0" indent="0">
              <a:buNone/>
            </a:pPr>
            <a:r>
              <a:rPr lang="it-IT" dirty="0"/>
              <a:t>B) </a:t>
            </a:r>
            <a:r>
              <a:rPr lang="it-IT" dirty="0" err="1"/>
              <a:t>povećati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mu se </a:t>
            </a:r>
            <a:r>
              <a:rPr lang="it-IT" dirty="0" err="1"/>
              <a:t>masa</a:t>
            </a:r>
            <a:r>
              <a:rPr lang="it-IT" dirty="0"/>
              <a:t> i </a:t>
            </a:r>
            <a:r>
              <a:rPr lang="it-IT" dirty="0" err="1"/>
              <a:t>težina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C) </a:t>
            </a:r>
            <a:r>
              <a:rPr lang="it-IT" dirty="0" err="1"/>
              <a:t>smanjiti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mu se </a:t>
            </a:r>
            <a:r>
              <a:rPr lang="it-IT" dirty="0" err="1"/>
              <a:t>masa</a:t>
            </a:r>
            <a:r>
              <a:rPr lang="it-IT" dirty="0"/>
              <a:t>, a </a:t>
            </a:r>
            <a:r>
              <a:rPr lang="it-IT" dirty="0" err="1"/>
              <a:t>težina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ostati ista</a:t>
            </a:r>
          </a:p>
          <a:p>
            <a:pPr marL="0" indent="0">
              <a:buNone/>
            </a:pPr>
            <a:r>
              <a:rPr lang="it-IT" dirty="0"/>
              <a:t>D) </a:t>
            </a:r>
            <a:r>
              <a:rPr lang="it-IT" dirty="0" err="1"/>
              <a:t>smanjiti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mu se </a:t>
            </a:r>
            <a:r>
              <a:rPr lang="it-IT" dirty="0" err="1"/>
              <a:t>težina</a:t>
            </a:r>
            <a:r>
              <a:rPr lang="it-IT" dirty="0"/>
              <a:t>, a </a:t>
            </a:r>
            <a:r>
              <a:rPr lang="it-IT" dirty="0" err="1"/>
              <a:t>masa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ostati ista</a:t>
            </a:r>
          </a:p>
          <a:p>
            <a:pPr marL="0" indent="0">
              <a:buNone/>
            </a:pPr>
            <a:r>
              <a:rPr lang="hr-HR" dirty="0"/>
              <a:t>E) masa i težina će ostati jednake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1B1EBC-5B6D-4E43-B16D-C516BD475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636" y="1528352"/>
            <a:ext cx="3457200" cy="3446734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B96ED148-EAA5-4110-B3F1-4C32DE6E862D}"/>
              </a:ext>
            </a:extLst>
          </p:cNvPr>
          <p:cNvSpPr/>
          <p:nvPr/>
        </p:nvSpPr>
        <p:spPr>
          <a:xfrm>
            <a:off x="887350" y="3429000"/>
            <a:ext cx="363794" cy="3662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0521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BD0AE1-59C6-4758-A7AD-0766549C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 stolu se nalazi knjiga mase m. Ukoliko učenik djeluje silom vertikalno prema dolje na knjigu: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D548C0-997E-4CF3-BD76-3D83A3E29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A) povećati će se </a:t>
            </a:r>
            <a:r>
              <a:rPr lang="hr-HR"/>
              <a:t>masa knjige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B) povećati će se težina knjige</a:t>
            </a:r>
          </a:p>
          <a:p>
            <a:pPr marL="0" indent="0">
              <a:buNone/>
            </a:pPr>
            <a:r>
              <a:rPr lang="it-IT" dirty="0"/>
              <a:t>C) </a:t>
            </a:r>
            <a:r>
              <a:rPr lang="it-IT" dirty="0" err="1"/>
              <a:t>povećati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se </a:t>
            </a:r>
            <a:r>
              <a:rPr lang="it-IT" dirty="0" err="1"/>
              <a:t>rezulta</a:t>
            </a:r>
            <a:r>
              <a:rPr lang="hr-HR" dirty="0"/>
              <a:t>n</a:t>
            </a:r>
            <a:r>
              <a:rPr lang="it-IT" dirty="0" err="1"/>
              <a:t>ta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stol</a:t>
            </a:r>
            <a:endParaRPr lang="it-IT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3B3920D-3CB7-4DDE-8E09-534227075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73" y="3813278"/>
            <a:ext cx="5874427" cy="24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52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BD0AE1-59C6-4758-A7AD-0766549C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 stolu se nalazi knjiga mase m. Ukoliko učenik djeluje silom vertikalno prema dolje na knjigu: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D548C0-997E-4CF3-BD76-3D83A3E29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A) povećati će se </a:t>
            </a:r>
            <a:r>
              <a:rPr lang="hr-HR"/>
              <a:t>masa knjige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B) povećati će se težina knjige</a:t>
            </a:r>
          </a:p>
          <a:p>
            <a:pPr marL="0" indent="0">
              <a:buNone/>
            </a:pPr>
            <a:r>
              <a:rPr lang="it-IT" dirty="0"/>
              <a:t>C) </a:t>
            </a:r>
            <a:r>
              <a:rPr lang="it-IT" dirty="0" err="1"/>
              <a:t>povećati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se </a:t>
            </a:r>
            <a:r>
              <a:rPr lang="it-IT" dirty="0" err="1"/>
              <a:t>rezulta</a:t>
            </a:r>
            <a:r>
              <a:rPr lang="hr-HR" dirty="0"/>
              <a:t>n</a:t>
            </a:r>
            <a:r>
              <a:rPr lang="it-IT" dirty="0" err="1"/>
              <a:t>ta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stol</a:t>
            </a:r>
            <a:endParaRPr lang="it-IT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3B3920D-3CB7-4DDE-8E09-534227075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73" y="3813278"/>
            <a:ext cx="5874427" cy="2498622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5DF0DA54-FF38-4CC6-AC1A-A47BBFAC7AF3}"/>
              </a:ext>
            </a:extLst>
          </p:cNvPr>
          <p:cNvSpPr/>
          <p:nvPr/>
        </p:nvSpPr>
        <p:spPr>
          <a:xfrm>
            <a:off x="838200" y="2831690"/>
            <a:ext cx="449826" cy="59731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9228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2096D6-0535-48E9-BEC4-CA984CAA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 jednoj posudi se nalazi litra vode, a u istoj takvoj posudi se nalazi litra ulja.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1A06EC-8DB4-4367-8486-F6B8F6D8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A) Litra vode ima veću težinu od litre ulja</a:t>
            </a:r>
          </a:p>
          <a:p>
            <a:pPr marL="0" indent="0">
              <a:buNone/>
            </a:pPr>
            <a:r>
              <a:rPr lang="hr-HR" dirty="0"/>
              <a:t>B) Litra ulja ima veću težinu od litre vode </a:t>
            </a:r>
          </a:p>
          <a:p>
            <a:pPr marL="0" indent="0">
              <a:buNone/>
            </a:pPr>
            <a:r>
              <a:rPr lang="hr-HR" dirty="0"/>
              <a:t>C) Litra vode i litra ulja imaju istu težinu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F840398-9B9A-4FDE-B30E-C218BC6CF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627" y="1922357"/>
            <a:ext cx="2399400" cy="28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24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2096D6-0535-48E9-BEC4-CA984CAA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 jednoj posudi se nalazi litra vode, a u istoj takvoj posudi se nalazi litra ulja.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1A06EC-8DB4-4367-8486-F6B8F6D8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A) Litra vode ima veću težinu od litre ulja</a:t>
            </a:r>
          </a:p>
          <a:p>
            <a:pPr marL="0" indent="0">
              <a:buNone/>
            </a:pPr>
            <a:r>
              <a:rPr lang="hr-HR" dirty="0"/>
              <a:t>B) Litra ulja ima veću težinu od litre vode </a:t>
            </a:r>
          </a:p>
          <a:p>
            <a:pPr marL="0" indent="0">
              <a:buNone/>
            </a:pPr>
            <a:r>
              <a:rPr lang="hr-HR" dirty="0"/>
              <a:t>C) Litra vode i litra ulja imaju istu težinu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F840398-9B9A-4FDE-B30E-C218BC6CF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627" y="1922357"/>
            <a:ext cx="2399400" cy="2845334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096F6856-091E-4A0F-BAA5-962CA4E9A71B}"/>
              </a:ext>
            </a:extLst>
          </p:cNvPr>
          <p:cNvSpPr/>
          <p:nvPr/>
        </p:nvSpPr>
        <p:spPr>
          <a:xfrm>
            <a:off x="838200" y="1825625"/>
            <a:ext cx="479323" cy="48495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0782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DCD9A72A-8265-48AC-8C42-EF5D4FACFF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Kraj</a:t>
            </a:r>
            <a:endParaRPr lang="hr-HR" dirty="0"/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B2FB87B3-4FB1-43AC-A95B-F41E9182DA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Izvor: radna bilježnica FON7, digitalni sadržaji nakladnika Školske knjige</a:t>
            </a:r>
          </a:p>
        </p:txBody>
      </p:sp>
    </p:spTree>
    <p:extLst>
      <p:ext uri="{BB962C8B-B14F-4D97-AF65-F5344CB8AC3E}">
        <p14:creationId xmlns:p14="http://schemas.microsoft.com/office/powerpoint/2010/main" val="83839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7FF34B-570C-42C4-9088-47FF4468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BB10A8-BF9B-4867-8618-213CCC2AE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BA" dirty="0"/>
              <a:t>2. Na oprugu dugu 10 cm objesimo dva jednaka utega i ona se produlji za 3 cm. Koliko utega treba objesiti da se produlji za 9 cm?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(a) 4 utega.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(b) 6 utega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(c) 9 utega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947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7FF34B-570C-42C4-9088-47FF4468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BB10A8-BF9B-4867-8618-213CCC2AE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BA" dirty="0"/>
              <a:t>2. Na oprugu dugu 10 cm objesimo dva jednaka utega i ona se produlji za 3 cm. Koliko utega treba objesiti da se produlji za 9 cm?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(a) 4 utega.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(b) 6 utega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(c) 9 utega</a:t>
            </a:r>
            <a:endParaRPr lang="hr-HR" dirty="0"/>
          </a:p>
          <a:p>
            <a:endParaRPr lang="hr-HR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266A1029-85F2-4834-82AD-C0757C75C504}"/>
              </a:ext>
            </a:extLst>
          </p:cNvPr>
          <p:cNvSpPr/>
          <p:nvPr/>
        </p:nvSpPr>
        <p:spPr>
          <a:xfrm>
            <a:off x="1268963" y="3052314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021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4A932A-0878-4A78-8053-B924E074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1FBEB0-CE1E-4745-90CF-AE4E9BD35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BA" dirty="0"/>
              <a:t>3. Ako se pod djelovanjem sile od 20 N opruga produlji za 10 cm. Kolikom silom trebamo djelovati da bi se opruga produljila za 5 cm?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(a) 40 N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(b) 10 N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(c)  5 N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341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4A932A-0878-4A78-8053-B924E074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1FBEB0-CE1E-4745-90CF-AE4E9BD35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BA" dirty="0"/>
              <a:t>3. Ako se pod djelovanjem sile od 20 N opruga produlji za 10 cm. Kolikom silom trebamo djelovati da bi se opruga produljila za 5 cm?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(a) 40 N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(b) 10 N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(c)  5 N</a:t>
            </a:r>
            <a:endParaRPr lang="hr-HR" dirty="0"/>
          </a:p>
          <a:p>
            <a:endParaRPr lang="hr-HR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5B177219-154C-47A2-A677-CA7AF03C127C}"/>
              </a:ext>
            </a:extLst>
          </p:cNvPr>
          <p:cNvSpPr/>
          <p:nvPr/>
        </p:nvSpPr>
        <p:spPr>
          <a:xfrm>
            <a:off x="1278293" y="3074437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89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A44398-3714-4FD6-9E34-7FE9CADC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D13C41-442A-4E63-9406-9435E7B86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4.</a:t>
            </a:r>
            <a:r>
              <a:rPr lang="hr-HR" dirty="0"/>
              <a:t> Kočnice na biciklu usporavaju bicikl djelovanjem:</a:t>
            </a:r>
          </a:p>
          <a:p>
            <a:pPr marL="0" indent="0">
              <a:buNone/>
            </a:pPr>
            <a:r>
              <a:rPr lang="hr-HR" dirty="0"/>
              <a:t>(a) mišićne sile           </a:t>
            </a:r>
          </a:p>
          <a:p>
            <a:pPr marL="0" indent="0">
              <a:buNone/>
            </a:pPr>
            <a:r>
              <a:rPr lang="hr-HR" dirty="0"/>
              <a:t>(b) sile trenja           </a:t>
            </a:r>
          </a:p>
          <a:p>
            <a:pPr marL="0" indent="0">
              <a:buNone/>
            </a:pPr>
            <a:r>
              <a:rPr lang="hr-HR" dirty="0"/>
              <a:t>(c) magnetske sile          </a:t>
            </a:r>
          </a:p>
          <a:p>
            <a:pPr marL="0" indent="0">
              <a:buNone/>
            </a:pPr>
            <a:r>
              <a:rPr lang="hr-HR" dirty="0"/>
              <a:t>(d) električne sile         </a:t>
            </a:r>
          </a:p>
          <a:p>
            <a:pPr marL="0" indent="0">
              <a:buNone/>
            </a:pPr>
            <a:r>
              <a:rPr lang="hr-HR" dirty="0"/>
              <a:t>(e) sile teže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763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A44398-3714-4FD6-9E34-7FE9CADC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D13C41-442A-4E63-9406-9435E7B86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4.</a:t>
            </a:r>
            <a:r>
              <a:rPr lang="hr-HR" dirty="0"/>
              <a:t> Kočnice na biciklu usporavaju bicikl djelovanjem:</a:t>
            </a:r>
          </a:p>
          <a:p>
            <a:pPr marL="0" indent="0">
              <a:buNone/>
            </a:pPr>
            <a:r>
              <a:rPr lang="hr-HR" dirty="0"/>
              <a:t>(a) mišićne sile           </a:t>
            </a:r>
          </a:p>
          <a:p>
            <a:pPr marL="0" indent="0">
              <a:buNone/>
            </a:pPr>
            <a:r>
              <a:rPr lang="hr-HR" dirty="0"/>
              <a:t>(b) sile trenja           </a:t>
            </a:r>
          </a:p>
          <a:p>
            <a:pPr marL="0" indent="0">
              <a:buNone/>
            </a:pPr>
            <a:r>
              <a:rPr lang="hr-HR" dirty="0"/>
              <a:t>(c) magnetske sile          </a:t>
            </a:r>
          </a:p>
          <a:p>
            <a:pPr marL="0" indent="0">
              <a:buNone/>
            </a:pPr>
            <a:r>
              <a:rPr lang="hr-HR" dirty="0"/>
              <a:t>(d) električne sile         </a:t>
            </a:r>
          </a:p>
          <a:p>
            <a:pPr marL="0" indent="0">
              <a:buNone/>
            </a:pPr>
            <a:r>
              <a:rPr lang="hr-HR" dirty="0"/>
              <a:t>(e) sile teže</a:t>
            </a:r>
          </a:p>
          <a:p>
            <a:endParaRPr lang="hr-HR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233C6306-B685-47C8-BCF5-74A00E7D56AA}"/>
              </a:ext>
            </a:extLst>
          </p:cNvPr>
          <p:cNvSpPr/>
          <p:nvPr/>
        </p:nvSpPr>
        <p:spPr>
          <a:xfrm>
            <a:off x="838200" y="2922037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883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1512</Words>
  <Application>Microsoft Office PowerPoint</Application>
  <PresentationFormat>Široki zaslon</PresentationFormat>
  <Paragraphs>217</Paragraphs>
  <Slides>38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Tema sustava Office</vt:lpstr>
      <vt:lpstr>Ponavljanje gradiva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Pokraj svake tvrdnje napišite odnosi li se na masu ili težinu </vt:lpstr>
      <vt:lpstr>Pokraj svake tvrdnje napišite odnosi li se na masu ili težinu </vt:lpstr>
      <vt:lpstr>Ako Marko otputuje na Mjesec:</vt:lpstr>
      <vt:lpstr>Ako Marko otputuje na Mjesec:</vt:lpstr>
      <vt:lpstr>Na stolu se nalazi knjiga mase m. Ukoliko učenik djeluje silom vertikalno prema dolje na knjigu:</vt:lpstr>
      <vt:lpstr>Na stolu se nalazi knjiga mase m. Ukoliko učenik djeluje silom vertikalno prema dolje na knjigu:</vt:lpstr>
      <vt:lpstr>U jednoj posudi se nalazi litra vode, a u istoj takvoj posudi se nalazi litra ulja. </vt:lpstr>
      <vt:lpstr>U jednoj posudi se nalazi litra vode, a u istoj takvoj posudi se nalazi litra ulja. 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 gradiva</dc:title>
  <dc:creator>Sanja Martinko</dc:creator>
  <cp:lastModifiedBy>Sanja Martinko</cp:lastModifiedBy>
  <cp:revision>12</cp:revision>
  <dcterms:created xsi:type="dcterms:W3CDTF">2021-12-11T06:18:33Z</dcterms:created>
  <dcterms:modified xsi:type="dcterms:W3CDTF">2022-12-19T11:40:49Z</dcterms:modified>
</cp:coreProperties>
</file>